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2"/>
  </p:handoutMasterIdLst>
  <p:sldIdLst>
    <p:sldId id="256" r:id="rId2"/>
    <p:sldId id="292" r:id="rId3"/>
    <p:sldId id="258" r:id="rId4"/>
    <p:sldId id="259" r:id="rId5"/>
    <p:sldId id="260" r:id="rId6"/>
    <p:sldId id="261" r:id="rId7"/>
    <p:sldId id="262" r:id="rId8"/>
    <p:sldId id="263" r:id="rId9"/>
    <p:sldId id="264" r:id="rId10"/>
    <p:sldId id="265" r:id="rId11"/>
    <p:sldId id="266" r:id="rId12"/>
    <p:sldId id="276" r:id="rId13"/>
    <p:sldId id="277" r:id="rId14"/>
    <p:sldId id="278" r:id="rId15"/>
    <p:sldId id="275" r:id="rId16"/>
    <p:sldId id="267" r:id="rId17"/>
    <p:sldId id="283" r:id="rId18"/>
    <p:sldId id="284" r:id="rId19"/>
    <p:sldId id="285" r:id="rId20"/>
    <p:sldId id="286" r:id="rId21"/>
    <p:sldId id="287" r:id="rId22"/>
    <p:sldId id="268" r:id="rId23"/>
    <p:sldId id="269" r:id="rId24"/>
    <p:sldId id="270" r:id="rId25"/>
    <p:sldId id="271" r:id="rId26"/>
    <p:sldId id="279" r:id="rId27"/>
    <p:sldId id="272" r:id="rId28"/>
    <p:sldId id="273" r:id="rId29"/>
    <p:sldId id="274" r:id="rId30"/>
    <p:sldId id="290"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43" d="100"/>
          <a:sy n="43" d="100"/>
        </p:scale>
        <p:origin x="60" y="10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8" rIns="93175" bIns="46588" rtlCol="0"/>
          <a:lstStyle>
            <a:lvl1pPr algn="r">
              <a:defRPr sz="1200"/>
            </a:lvl1pPr>
          </a:lstStyle>
          <a:p>
            <a:fld id="{F4303D01-6A5C-4A0D-A47D-BA10F64CE973}" type="datetimeFigureOut">
              <a:rPr lang="en-US" smtClean="0"/>
              <a:t>2/3/2021</a:t>
            </a:fld>
            <a:endParaRPr lang="en-US"/>
          </a:p>
        </p:txBody>
      </p:sp>
      <p:sp>
        <p:nvSpPr>
          <p:cNvPr id="4" name="Footer Placeholder 3"/>
          <p:cNvSpPr>
            <a:spLocks noGrp="1"/>
          </p:cNvSpPr>
          <p:nvPr>
            <p:ph type="ftr" sz="quarter" idx="2"/>
          </p:nvPr>
        </p:nvSpPr>
        <p:spPr>
          <a:xfrm>
            <a:off x="0" y="8829967"/>
            <a:ext cx="3037840" cy="466434"/>
          </a:xfrm>
          <a:prstGeom prst="rect">
            <a:avLst/>
          </a:prstGeom>
        </p:spPr>
        <p:txBody>
          <a:bodyPr vert="horz" lIns="93175" tIns="46588" rIns="93175"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3175" tIns="46588" rIns="93175" bIns="46588" rtlCol="0" anchor="b"/>
          <a:lstStyle>
            <a:lvl1pPr algn="r">
              <a:defRPr sz="1200"/>
            </a:lvl1pPr>
          </a:lstStyle>
          <a:p>
            <a:fld id="{8D4B97F4-3BBD-4CD1-AEB7-84AD6EC99C27}" type="slidenum">
              <a:rPr lang="en-US" smtClean="0"/>
              <a:t>‹#›</a:t>
            </a:fld>
            <a:endParaRPr lang="en-US"/>
          </a:p>
        </p:txBody>
      </p:sp>
    </p:spTree>
    <p:extLst>
      <p:ext uri="{BB962C8B-B14F-4D97-AF65-F5344CB8AC3E}">
        <p14:creationId xmlns:p14="http://schemas.microsoft.com/office/powerpoint/2010/main" val="32394225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954117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15DB46-0E40-48E8-AAE5-363929D0C6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6811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775764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5625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793738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101372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2089958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2052947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194986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99627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182826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15DB46-0E40-48E8-AAE5-363929D0C6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111975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15DB46-0E40-48E8-AAE5-363929D0C620}"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52267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25653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114412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E15DB46-0E40-48E8-AAE5-363929D0C620}" type="datetimeFigureOut">
              <a:rPr lang="en-US" smtClean="0"/>
              <a:t>2/3/2021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256967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15DB46-0E40-48E8-AAE5-363929D0C620}"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96D5-2AF3-44C0-891A-CFEDC2E19B2F}" type="slidenum">
              <a:rPr lang="en-US" smtClean="0"/>
              <a:t>‹#›</a:t>
            </a:fld>
            <a:endParaRPr lang="en-US"/>
          </a:p>
        </p:txBody>
      </p:sp>
    </p:spTree>
    <p:extLst>
      <p:ext uri="{BB962C8B-B14F-4D97-AF65-F5344CB8AC3E}">
        <p14:creationId xmlns:p14="http://schemas.microsoft.com/office/powerpoint/2010/main" val="399451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E15DB46-0E40-48E8-AAE5-363929D0C620}" type="datetimeFigureOut">
              <a:rPr lang="en-US" smtClean="0"/>
              <a:t>2/3/2021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D9A96D5-2AF3-44C0-891A-CFEDC2E19B2F}" type="slidenum">
              <a:rPr lang="en-US" smtClean="0"/>
              <a:t>‹#›</a:t>
            </a:fld>
            <a:endParaRPr lang="en-US"/>
          </a:p>
        </p:txBody>
      </p:sp>
    </p:spTree>
    <p:extLst>
      <p:ext uri="{BB962C8B-B14F-4D97-AF65-F5344CB8AC3E}">
        <p14:creationId xmlns:p14="http://schemas.microsoft.com/office/powerpoint/2010/main" val="150227690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a:bodyPr>
          <a:lstStyle/>
          <a:p>
            <a:r>
              <a:rPr lang="en-US" sz="2800" dirty="0"/>
              <a:t>Conflict Resolution</a:t>
            </a:r>
          </a:p>
        </p:txBody>
      </p:sp>
      <p:pic>
        <p:nvPicPr>
          <p:cNvPr id="20" name="Picture Placeholder 19"/>
          <p:cNvPicPr>
            <a:picLocks noGrp="1" noChangeAspect="1"/>
          </p:cNvPicPr>
          <p:nvPr>
            <p:ph type="pic" idx="1"/>
          </p:nvPr>
        </p:nvPicPr>
        <p:blipFill>
          <a:blip r:embed="rId2">
            <a:extLst>
              <a:ext uri="{28A0092B-C50C-407E-A947-70E740481C1C}">
                <a14:useLocalDpi xmlns:a14="http://schemas.microsoft.com/office/drawing/2010/main" val="0"/>
              </a:ext>
            </a:extLst>
          </a:blip>
          <a:srcRect t="12189" b="12189"/>
          <a:stretch>
            <a:fillRect/>
          </a:stretch>
        </p:blipFill>
        <p:spPr/>
      </p:pic>
      <p:sp>
        <p:nvSpPr>
          <p:cNvPr id="3" name="Text Placeholder 2"/>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83215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reductions allows for:</a:t>
            </a:r>
          </a:p>
        </p:txBody>
      </p:sp>
      <p:sp>
        <p:nvSpPr>
          <p:cNvPr id="3" name="Content Placeholder 2"/>
          <p:cNvSpPr>
            <a:spLocks noGrp="1"/>
          </p:cNvSpPr>
          <p:nvPr>
            <p:ph idx="1"/>
          </p:nvPr>
        </p:nvSpPr>
        <p:spPr/>
        <p:txBody>
          <a:bodyPr/>
          <a:lstStyle/>
          <a:p>
            <a:r>
              <a:rPr lang="en-US" dirty="0"/>
              <a:t>The ability to accurately read another person’s non verbal communication</a:t>
            </a:r>
          </a:p>
          <a:p>
            <a:r>
              <a:rPr lang="en-US" dirty="0"/>
              <a:t>Hear what someone is really saying</a:t>
            </a:r>
          </a:p>
          <a:p>
            <a:r>
              <a:rPr lang="en-US" dirty="0"/>
              <a:t>Be aware of your own feelings</a:t>
            </a:r>
          </a:p>
          <a:p>
            <a:r>
              <a:rPr lang="en-US" dirty="0"/>
              <a:t>Be in touch with your own needs – Emotional awareness</a:t>
            </a:r>
          </a:p>
          <a:p>
            <a:r>
              <a:rPr lang="en-US" dirty="0"/>
              <a:t>Communicate your points clearly</a:t>
            </a:r>
          </a:p>
        </p:txBody>
      </p:sp>
    </p:spTree>
    <p:extLst>
      <p:ext uri="{BB962C8B-B14F-4D97-AF65-F5344CB8AC3E}">
        <p14:creationId xmlns:p14="http://schemas.microsoft.com/office/powerpoint/2010/main" val="7819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Awareness	</a:t>
            </a:r>
          </a:p>
        </p:txBody>
      </p:sp>
      <p:sp>
        <p:nvSpPr>
          <p:cNvPr id="3" name="Content Placeholder 2"/>
          <p:cNvSpPr>
            <a:spLocks noGrp="1"/>
          </p:cNvSpPr>
          <p:nvPr>
            <p:ph idx="1"/>
          </p:nvPr>
        </p:nvSpPr>
        <p:spPr/>
        <p:txBody>
          <a:bodyPr/>
          <a:lstStyle/>
          <a:p>
            <a:r>
              <a:rPr lang="en-US" dirty="0"/>
              <a:t>When you manage your own stress level, you can control your emotions and your behavior. </a:t>
            </a:r>
          </a:p>
          <a:p>
            <a:r>
              <a:rPr lang="en-US" dirty="0"/>
              <a:t>You can communicate your needs without threatening or  frightening others.  </a:t>
            </a:r>
          </a:p>
          <a:p>
            <a:r>
              <a:rPr lang="en-US" dirty="0"/>
              <a:t>Pay attention to the feelings being expressed as well as the words of others.  Non verbal communication.  </a:t>
            </a:r>
          </a:p>
          <a:p>
            <a:r>
              <a:rPr lang="en-US" dirty="0"/>
              <a:t>Be aware of and respectful of differences. </a:t>
            </a:r>
          </a:p>
        </p:txBody>
      </p:sp>
    </p:spTree>
    <p:extLst>
      <p:ext uri="{BB962C8B-B14F-4D97-AF65-F5344CB8AC3E}">
        <p14:creationId xmlns:p14="http://schemas.microsoft.com/office/powerpoint/2010/main" val="909784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Critical thinking skills</a:t>
            </a:r>
          </a:p>
        </p:txBody>
      </p:sp>
      <p:sp>
        <p:nvSpPr>
          <p:cNvPr id="5" name="Content Placeholder 4"/>
          <p:cNvSpPr>
            <a:spLocks noGrp="1"/>
          </p:cNvSpPr>
          <p:nvPr>
            <p:ph idx="1"/>
          </p:nvPr>
        </p:nvSpPr>
        <p:spPr/>
        <p:txBody>
          <a:bodyPr>
            <a:normAutofit fontScale="92500" lnSpcReduction="20000"/>
          </a:bodyPr>
          <a:lstStyle/>
          <a:p>
            <a:r>
              <a:rPr lang="en-US" dirty="0"/>
              <a:t>Observation of situation</a:t>
            </a:r>
          </a:p>
          <a:p>
            <a:r>
              <a:rPr lang="en-US" dirty="0"/>
              <a:t>Understand the how and why of a process or situation</a:t>
            </a:r>
          </a:p>
          <a:p>
            <a:r>
              <a:rPr lang="en-US" dirty="0"/>
              <a:t>Use logic and reasoning to look at the situation</a:t>
            </a:r>
          </a:p>
          <a:p>
            <a:r>
              <a:rPr lang="en-US" dirty="0"/>
              <a:t>Examine assumptions to make sure they make sense</a:t>
            </a:r>
          </a:p>
          <a:p>
            <a:r>
              <a:rPr lang="en-US" dirty="0"/>
              <a:t>Seek evidence and facts to support conclusions</a:t>
            </a:r>
          </a:p>
          <a:p>
            <a:r>
              <a:rPr lang="en-US" dirty="0"/>
              <a:t>Be open minded</a:t>
            </a:r>
          </a:p>
          <a:p>
            <a:r>
              <a:rPr lang="en-US" dirty="0"/>
              <a:t>Be self assured enough to ask tough questions and raise points. </a:t>
            </a:r>
          </a:p>
          <a:p>
            <a:r>
              <a:rPr lang="en-US" dirty="0"/>
              <a:t>Research all possibilities</a:t>
            </a:r>
          </a:p>
          <a:p>
            <a:r>
              <a:rPr lang="en-US" dirty="0"/>
              <a:t>Self reflect:  am I doing what needs to be done?  </a:t>
            </a:r>
          </a:p>
          <a:p>
            <a:r>
              <a:rPr lang="en-US" dirty="0"/>
              <a:t>Seek to fully understand</a:t>
            </a:r>
          </a:p>
          <a:p>
            <a:r>
              <a:rPr lang="en-US" dirty="0"/>
              <a:t>Do not be afraid to respectfully disagree with someone</a:t>
            </a:r>
          </a:p>
        </p:txBody>
      </p:sp>
    </p:spTree>
    <p:extLst>
      <p:ext uri="{BB962C8B-B14F-4D97-AF65-F5344CB8AC3E}">
        <p14:creationId xmlns:p14="http://schemas.microsoft.com/office/powerpoint/2010/main" val="314680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solving skills</a:t>
            </a:r>
          </a:p>
        </p:txBody>
      </p:sp>
      <p:sp>
        <p:nvSpPr>
          <p:cNvPr id="3" name="Content Placeholder 2"/>
          <p:cNvSpPr>
            <a:spLocks noGrp="1"/>
          </p:cNvSpPr>
          <p:nvPr>
            <p:ph idx="1"/>
          </p:nvPr>
        </p:nvSpPr>
        <p:spPr/>
        <p:txBody>
          <a:bodyPr/>
          <a:lstStyle/>
          <a:p>
            <a:r>
              <a:rPr lang="en-US" dirty="0"/>
              <a:t>Define the problem</a:t>
            </a:r>
          </a:p>
          <a:p>
            <a:r>
              <a:rPr lang="en-US" dirty="0"/>
              <a:t>Define the outcome</a:t>
            </a:r>
          </a:p>
          <a:p>
            <a:r>
              <a:rPr lang="en-US" dirty="0"/>
              <a:t>How are you going to get from A to B?</a:t>
            </a:r>
          </a:p>
          <a:p>
            <a:r>
              <a:rPr lang="en-US" dirty="0"/>
              <a:t>Working through barriers to meet people’s needs.  Think outside the box. </a:t>
            </a:r>
          </a:p>
          <a:p>
            <a:r>
              <a:rPr lang="en-US" dirty="0"/>
              <a:t>Know your resources well. </a:t>
            </a:r>
          </a:p>
          <a:p>
            <a:r>
              <a:rPr lang="en-US" dirty="0"/>
              <a:t>Utilize other people including co-workers. You may not like people you work with but do they know things to help solve your problem? </a:t>
            </a:r>
          </a:p>
          <a:p>
            <a:r>
              <a:rPr lang="en-US" dirty="0"/>
              <a:t>Do not settle when you think outcomes/goals can be better.  Be an advocate.   </a:t>
            </a:r>
          </a:p>
          <a:p>
            <a:endParaRPr lang="en-US" dirty="0"/>
          </a:p>
          <a:p>
            <a:endParaRPr lang="en-US" dirty="0"/>
          </a:p>
          <a:p>
            <a:endParaRPr lang="en-US" dirty="0"/>
          </a:p>
        </p:txBody>
      </p:sp>
    </p:spTree>
    <p:extLst>
      <p:ext uri="{BB962C8B-B14F-4D97-AF65-F5344CB8AC3E}">
        <p14:creationId xmlns:p14="http://schemas.microsoft.com/office/powerpoint/2010/main" val="252797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skills</a:t>
            </a:r>
          </a:p>
        </p:txBody>
      </p:sp>
      <p:sp>
        <p:nvSpPr>
          <p:cNvPr id="3" name="Content Placeholder 2"/>
          <p:cNvSpPr>
            <a:spLocks noGrp="1"/>
          </p:cNvSpPr>
          <p:nvPr>
            <p:ph idx="1"/>
          </p:nvPr>
        </p:nvSpPr>
        <p:spPr/>
        <p:txBody>
          <a:bodyPr/>
          <a:lstStyle/>
          <a:p>
            <a:r>
              <a:rPr lang="en-US" dirty="0"/>
              <a:t>Last, but certainly not least!</a:t>
            </a:r>
          </a:p>
          <a:p>
            <a:r>
              <a:rPr lang="en-US" dirty="0"/>
              <a:t>Effective writing skills:  letters, emails, texts! Say what you mean and be professional.  Avoid writing out of emotion.  Is this best way to communicate what you want?  Or should this be used to clarify what was discussed?  </a:t>
            </a:r>
          </a:p>
          <a:p>
            <a:r>
              <a:rPr lang="en-US" dirty="0"/>
              <a:t>Communication. Passive, Aggressive, Assertive. </a:t>
            </a:r>
          </a:p>
          <a:p>
            <a:r>
              <a:rPr lang="en-US" dirty="0"/>
              <a:t>So much of what we say or not say may be taken out of context.  </a:t>
            </a:r>
          </a:p>
          <a:p>
            <a:r>
              <a:rPr lang="en-US" dirty="0"/>
              <a:t>Nonverbal communication.  Be mindful of what your non verbal communication is saying.  Facial expressions, crossed arms, eye contact.  Sometimes what you don’t say can mean things unattended. </a:t>
            </a:r>
          </a:p>
          <a:p>
            <a:endParaRPr lang="en-US" dirty="0"/>
          </a:p>
        </p:txBody>
      </p:sp>
    </p:spTree>
    <p:extLst>
      <p:ext uri="{BB962C8B-B14F-4D97-AF65-F5344CB8AC3E}">
        <p14:creationId xmlns:p14="http://schemas.microsoft.com/office/powerpoint/2010/main" val="133327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conflict</a:t>
            </a:r>
          </a:p>
        </p:txBody>
      </p:sp>
      <p:sp>
        <p:nvSpPr>
          <p:cNvPr id="3" name="Text Placeholder 2"/>
          <p:cNvSpPr>
            <a:spLocks noGrp="1"/>
          </p:cNvSpPr>
          <p:nvPr>
            <p:ph type="body" idx="1"/>
          </p:nvPr>
        </p:nvSpPr>
        <p:spPr/>
        <p:txBody>
          <a:bodyPr/>
          <a:lstStyle/>
          <a:p>
            <a:r>
              <a:rPr lang="en-US" dirty="0"/>
              <a:t>What type are you?</a:t>
            </a:r>
          </a:p>
          <a:p>
            <a:r>
              <a:rPr lang="en-US" dirty="0"/>
              <a:t>Worksheet</a:t>
            </a:r>
          </a:p>
        </p:txBody>
      </p:sp>
    </p:spTree>
    <p:extLst>
      <p:ext uri="{BB962C8B-B14F-4D97-AF65-F5344CB8AC3E}">
        <p14:creationId xmlns:p14="http://schemas.microsoft.com/office/powerpoint/2010/main" val="3557480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main approaches to handling conflict.  </a:t>
            </a:r>
          </a:p>
        </p:txBody>
      </p:sp>
      <p:sp>
        <p:nvSpPr>
          <p:cNvPr id="3" name="Content Placeholder 2"/>
          <p:cNvSpPr>
            <a:spLocks noGrp="1"/>
          </p:cNvSpPr>
          <p:nvPr>
            <p:ph idx="1"/>
          </p:nvPr>
        </p:nvSpPr>
        <p:spPr/>
        <p:txBody>
          <a:bodyPr>
            <a:normAutofit/>
          </a:bodyPr>
          <a:lstStyle/>
          <a:p>
            <a:r>
              <a:rPr lang="en-US" dirty="0"/>
              <a:t>Accommodator</a:t>
            </a:r>
          </a:p>
          <a:p>
            <a:endParaRPr lang="en-US" dirty="0"/>
          </a:p>
          <a:p>
            <a:r>
              <a:rPr lang="en-US" dirty="0"/>
              <a:t>Avoider</a:t>
            </a:r>
          </a:p>
          <a:p>
            <a:endParaRPr lang="en-US" dirty="0"/>
          </a:p>
          <a:p>
            <a:r>
              <a:rPr lang="en-US" dirty="0"/>
              <a:t>Collaborator</a:t>
            </a:r>
          </a:p>
          <a:p>
            <a:endParaRPr lang="en-US" dirty="0"/>
          </a:p>
          <a:p>
            <a:r>
              <a:rPr lang="en-US" dirty="0"/>
              <a:t>Compromiser</a:t>
            </a:r>
          </a:p>
          <a:p>
            <a:endParaRPr lang="en-US" dirty="0"/>
          </a:p>
          <a:p>
            <a:r>
              <a:rPr lang="en-US" dirty="0"/>
              <a:t>Competitor</a:t>
            </a:r>
          </a:p>
        </p:txBody>
      </p:sp>
    </p:spTree>
    <p:extLst>
      <p:ext uri="{BB962C8B-B14F-4D97-AF65-F5344CB8AC3E}">
        <p14:creationId xmlns:p14="http://schemas.microsoft.com/office/powerpoint/2010/main" val="157023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Accommodators	- Teddy</a:t>
            </a:r>
          </a:p>
        </p:txBody>
      </p:sp>
      <p:sp>
        <p:nvSpPr>
          <p:cNvPr id="3" name="Content Placeholder 2"/>
          <p:cNvSpPr>
            <a:spLocks noGrp="1"/>
          </p:cNvSpPr>
          <p:nvPr>
            <p:ph idx="1"/>
          </p:nvPr>
        </p:nvSpPr>
        <p:spPr/>
        <p:txBody>
          <a:bodyPr/>
          <a:lstStyle/>
          <a:p>
            <a:r>
              <a:rPr lang="en-US" dirty="0"/>
              <a:t>Advantage:  Maintains friendships</a:t>
            </a:r>
          </a:p>
          <a:p>
            <a:r>
              <a:rPr lang="en-US" dirty="0"/>
              <a:t>Disadvantage: Giving in; may be taken advantage of</a:t>
            </a:r>
          </a:p>
          <a:p>
            <a:pPr marL="0" indent="0">
              <a:buNone/>
            </a:pPr>
            <a:endParaRPr lang="en-US" dirty="0"/>
          </a:p>
          <a:p>
            <a:pPr marL="0" indent="0">
              <a:buNone/>
            </a:pPr>
            <a:r>
              <a:rPr lang="en-US" dirty="0"/>
              <a:t>Appropriate times to use:</a:t>
            </a:r>
          </a:p>
          <a:p>
            <a:r>
              <a:rPr lang="en-US" dirty="0"/>
              <a:t>When maintaining friendships outweighs the outcome</a:t>
            </a:r>
          </a:p>
          <a:p>
            <a:r>
              <a:rPr lang="en-US" dirty="0"/>
              <a:t>When suggestions/changes are not important to you</a:t>
            </a:r>
          </a:p>
          <a:p>
            <a:r>
              <a:rPr lang="en-US" dirty="0"/>
              <a:t>When time is limited or when harmony and stability are valued</a:t>
            </a:r>
          </a:p>
          <a:p>
            <a:endParaRPr lang="en-US" dirty="0"/>
          </a:p>
        </p:txBody>
      </p:sp>
      <p:sp>
        <p:nvSpPr>
          <p:cNvPr id="4" name="Text Placeholder 3"/>
          <p:cNvSpPr>
            <a:spLocks noGrp="1"/>
          </p:cNvSpPr>
          <p:nvPr>
            <p:ph type="body" sz="half" idx="2"/>
          </p:nvPr>
        </p:nvSpPr>
        <p:spPr/>
        <p:txBody>
          <a:bodyPr/>
          <a:lstStyle/>
          <a:p>
            <a:r>
              <a:rPr lang="en-US" dirty="0"/>
              <a:t>Ignore their own goals  and resolve conflict by giving into others; unassertive and cooperative creating a personal lose situation</a:t>
            </a:r>
          </a:p>
        </p:txBody>
      </p:sp>
    </p:spTree>
    <p:extLst>
      <p:ext uri="{BB962C8B-B14F-4D97-AF65-F5344CB8AC3E}">
        <p14:creationId xmlns:p14="http://schemas.microsoft.com/office/powerpoint/2010/main" val="1770382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Avoiders - Turtle</a:t>
            </a:r>
          </a:p>
        </p:txBody>
      </p:sp>
      <p:sp>
        <p:nvSpPr>
          <p:cNvPr id="3" name="Content Placeholder 2"/>
          <p:cNvSpPr>
            <a:spLocks noGrp="1"/>
          </p:cNvSpPr>
          <p:nvPr>
            <p:ph idx="1"/>
          </p:nvPr>
        </p:nvSpPr>
        <p:spPr/>
        <p:txBody>
          <a:bodyPr/>
          <a:lstStyle/>
          <a:p>
            <a:r>
              <a:rPr lang="en-US" dirty="0"/>
              <a:t>Advantage:  may help maintain relationship that would be hurt by resolving conflict</a:t>
            </a:r>
          </a:p>
          <a:p>
            <a:r>
              <a:rPr lang="en-US" dirty="0"/>
              <a:t>Disadvantage:  conflicts remain unresolved, overuse of style leads to others walking over you.</a:t>
            </a:r>
          </a:p>
          <a:p>
            <a:endParaRPr lang="en-US" dirty="0"/>
          </a:p>
          <a:p>
            <a:r>
              <a:rPr lang="en-US" dirty="0"/>
              <a:t>Appropriate times to use:  when the stakes are not high or issue is trivial</a:t>
            </a:r>
          </a:p>
          <a:p>
            <a:r>
              <a:rPr lang="en-US" dirty="0"/>
              <a:t>When confrontation will hurt a working relationship</a:t>
            </a:r>
          </a:p>
        </p:txBody>
      </p:sp>
      <p:sp>
        <p:nvSpPr>
          <p:cNvPr id="4" name="Text Placeholder 3"/>
          <p:cNvSpPr>
            <a:spLocks noGrp="1"/>
          </p:cNvSpPr>
          <p:nvPr>
            <p:ph type="body" sz="half" idx="2"/>
          </p:nvPr>
        </p:nvSpPr>
        <p:spPr/>
        <p:txBody>
          <a:bodyPr/>
          <a:lstStyle/>
          <a:p>
            <a:r>
              <a:rPr lang="en-US" dirty="0"/>
              <a:t>Adopt an avoiding or withdrawing conflict style</a:t>
            </a:r>
          </a:p>
          <a:p>
            <a:endParaRPr lang="en-US" dirty="0"/>
          </a:p>
          <a:p>
            <a:r>
              <a:rPr lang="en-US" dirty="0"/>
              <a:t>Would rather hide and ignore conflict than resolve it; leads to uncooperative and unassertive behaviors.</a:t>
            </a:r>
          </a:p>
          <a:p>
            <a:endParaRPr lang="en-US" dirty="0"/>
          </a:p>
          <a:p>
            <a:r>
              <a:rPr lang="en-US" dirty="0"/>
              <a:t>Give up personal goals and are passive.  Create lose-lose situations.</a:t>
            </a:r>
          </a:p>
        </p:txBody>
      </p:sp>
    </p:spTree>
    <p:extLst>
      <p:ext uri="{BB962C8B-B14F-4D97-AF65-F5344CB8AC3E}">
        <p14:creationId xmlns:p14="http://schemas.microsoft.com/office/powerpoint/2010/main" val="94693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Collaborator - Owl</a:t>
            </a:r>
          </a:p>
        </p:txBody>
      </p:sp>
      <p:sp>
        <p:nvSpPr>
          <p:cNvPr id="3" name="Content Placeholder 2"/>
          <p:cNvSpPr>
            <a:spLocks noGrp="1"/>
          </p:cNvSpPr>
          <p:nvPr>
            <p:ph idx="1"/>
          </p:nvPr>
        </p:nvSpPr>
        <p:spPr/>
        <p:txBody>
          <a:bodyPr/>
          <a:lstStyle/>
          <a:p>
            <a:r>
              <a:rPr lang="en-US" dirty="0"/>
              <a:t>Advantage:  both sides get what they want and negative feelings are eliminated</a:t>
            </a:r>
          </a:p>
          <a:p>
            <a:r>
              <a:rPr lang="en-US" dirty="0"/>
              <a:t>Disadvantage:  takes a great deal of time and effort</a:t>
            </a:r>
          </a:p>
          <a:p>
            <a:r>
              <a:rPr lang="en-US" dirty="0"/>
              <a:t>Appropriate to use when maintaining relationships is important, time is not a concern, peer conflict is involved, when trying to gain commitment through consensus building, and trying to merge differing perspectives</a:t>
            </a:r>
          </a:p>
        </p:txBody>
      </p:sp>
      <p:sp>
        <p:nvSpPr>
          <p:cNvPr id="4" name="Text Placeholder 3"/>
          <p:cNvSpPr>
            <a:spLocks noGrp="1"/>
          </p:cNvSpPr>
          <p:nvPr>
            <p:ph type="body" sz="half" idx="2"/>
          </p:nvPr>
        </p:nvSpPr>
        <p:spPr/>
        <p:txBody>
          <a:bodyPr/>
          <a:lstStyle/>
          <a:p>
            <a:r>
              <a:rPr lang="en-US" dirty="0"/>
              <a:t>Use a problem confronting conflict management style valuing their goals and relationships.</a:t>
            </a:r>
          </a:p>
          <a:p>
            <a:endParaRPr lang="en-US" dirty="0"/>
          </a:p>
          <a:p>
            <a:r>
              <a:rPr lang="en-US" dirty="0"/>
              <a:t>Views conflicts as problem to be solved </a:t>
            </a:r>
          </a:p>
          <a:p>
            <a:r>
              <a:rPr lang="en-US" dirty="0"/>
              <a:t>finding solutions agreeable to all sides (win-win)</a:t>
            </a:r>
          </a:p>
          <a:p>
            <a:endParaRPr lang="en-US" dirty="0"/>
          </a:p>
        </p:txBody>
      </p:sp>
    </p:spTree>
    <p:extLst>
      <p:ext uri="{BB962C8B-B14F-4D97-AF65-F5344CB8AC3E}">
        <p14:creationId xmlns:p14="http://schemas.microsoft.com/office/powerpoint/2010/main" val="44184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Learn the basics about conflict</a:t>
            </a:r>
          </a:p>
          <a:p>
            <a:r>
              <a:rPr lang="en-US" dirty="0"/>
              <a:t>Know the skills needed to resolve conflict</a:t>
            </a:r>
          </a:p>
          <a:p>
            <a:r>
              <a:rPr lang="en-US" dirty="0"/>
              <a:t>Understand your natural conflict resolution/management style and when to use other techniques</a:t>
            </a:r>
          </a:p>
          <a:p>
            <a:r>
              <a:rPr lang="en-US" dirty="0"/>
              <a:t>How to work better in teams</a:t>
            </a:r>
          </a:p>
          <a:p>
            <a:r>
              <a:rPr lang="en-US" dirty="0"/>
              <a:t>Goal setting and how this can help conflict from starting</a:t>
            </a:r>
          </a:p>
          <a:p>
            <a:r>
              <a:rPr lang="en-US" dirty="0"/>
              <a:t>Practice, practice, practice</a:t>
            </a:r>
          </a:p>
          <a:p>
            <a:endParaRPr lang="en-US" dirty="0"/>
          </a:p>
          <a:p>
            <a:endParaRPr lang="en-US" dirty="0"/>
          </a:p>
          <a:p>
            <a:endParaRPr lang="en-US" dirty="0"/>
          </a:p>
        </p:txBody>
      </p:sp>
    </p:spTree>
    <p:extLst>
      <p:ext uri="{BB962C8B-B14F-4D97-AF65-F5344CB8AC3E}">
        <p14:creationId xmlns:p14="http://schemas.microsoft.com/office/powerpoint/2010/main" val="70730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Compromiser	- FOX</a:t>
            </a:r>
          </a:p>
        </p:txBody>
      </p:sp>
      <p:sp>
        <p:nvSpPr>
          <p:cNvPr id="3" name="Content Placeholder 2"/>
          <p:cNvSpPr>
            <a:spLocks noGrp="1"/>
          </p:cNvSpPr>
          <p:nvPr>
            <p:ph idx="1"/>
          </p:nvPr>
        </p:nvSpPr>
        <p:spPr/>
        <p:txBody>
          <a:bodyPr/>
          <a:lstStyle/>
          <a:p>
            <a:r>
              <a:rPr lang="en-US" dirty="0"/>
              <a:t>Advantage:  relationships are maintained and conflicts are removed</a:t>
            </a:r>
          </a:p>
          <a:p>
            <a:r>
              <a:rPr lang="en-US" dirty="0"/>
              <a:t>Disadvantage:  compromise may create less than ideal outcome and game playing.</a:t>
            </a:r>
          </a:p>
          <a:p>
            <a:r>
              <a:rPr lang="en-US" dirty="0"/>
              <a:t>Appropriate to use when complex issues leave no clear or simple solutions, when all conflicting people are equal in power, have strong interests in different solutions, and there are no time constraints.</a:t>
            </a:r>
          </a:p>
        </p:txBody>
      </p:sp>
      <p:sp>
        <p:nvSpPr>
          <p:cNvPr id="4" name="Text Placeholder 3"/>
          <p:cNvSpPr>
            <a:spLocks noGrp="1"/>
          </p:cNvSpPr>
          <p:nvPr>
            <p:ph type="body" sz="half" idx="2"/>
          </p:nvPr>
        </p:nvSpPr>
        <p:spPr/>
        <p:txBody>
          <a:bodyPr/>
          <a:lstStyle/>
          <a:p>
            <a:r>
              <a:rPr lang="en-US" dirty="0"/>
              <a:t>Use as conflict management as opposed to goal oriented outcome.</a:t>
            </a:r>
          </a:p>
          <a:p>
            <a:endParaRPr lang="en-US" dirty="0"/>
          </a:p>
          <a:p>
            <a:r>
              <a:rPr lang="en-US" dirty="0"/>
              <a:t>Concern is for goals and relationships</a:t>
            </a:r>
          </a:p>
          <a:p>
            <a:endParaRPr lang="en-US" dirty="0"/>
          </a:p>
          <a:p>
            <a:r>
              <a:rPr lang="en-US" dirty="0"/>
              <a:t>Willing to sacrifice some of their goals while persuading others to give up parts of theirs</a:t>
            </a:r>
          </a:p>
          <a:p>
            <a:endParaRPr lang="en-US" dirty="0"/>
          </a:p>
          <a:p>
            <a:endParaRPr lang="en-US" dirty="0"/>
          </a:p>
        </p:txBody>
      </p:sp>
    </p:spTree>
    <p:extLst>
      <p:ext uri="{BB962C8B-B14F-4D97-AF65-F5344CB8AC3E}">
        <p14:creationId xmlns:p14="http://schemas.microsoft.com/office/powerpoint/2010/main" val="98380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 - Shark	</a:t>
            </a:r>
          </a:p>
        </p:txBody>
      </p:sp>
      <p:sp>
        <p:nvSpPr>
          <p:cNvPr id="3" name="Content Placeholder 2"/>
          <p:cNvSpPr>
            <a:spLocks noGrp="1"/>
          </p:cNvSpPr>
          <p:nvPr>
            <p:ph idx="1"/>
          </p:nvPr>
        </p:nvSpPr>
        <p:spPr/>
        <p:txBody>
          <a:bodyPr/>
          <a:lstStyle/>
          <a:p>
            <a:r>
              <a:rPr lang="en-US" dirty="0"/>
              <a:t>Advantage:  If the shark’s decision is correct, the decision involves no compromise and is quicker</a:t>
            </a:r>
          </a:p>
          <a:p>
            <a:r>
              <a:rPr lang="en-US" dirty="0"/>
              <a:t>Disadvantage: May breed hostility and resentment. </a:t>
            </a:r>
          </a:p>
          <a:p>
            <a:r>
              <a:rPr lang="en-US" dirty="0"/>
              <a:t>Appropriate times:  when conflict involves personal differences that are difficult to change, when relationships are not critical, when others are likely to take advantage of more passive approaches, and when it is an urgent situation. </a:t>
            </a:r>
          </a:p>
        </p:txBody>
      </p:sp>
      <p:sp>
        <p:nvSpPr>
          <p:cNvPr id="4" name="Text Placeholder 3"/>
          <p:cNvSpPr>
            <a:spLocks noGrp="1"/>
          </p:cNvSpPr>
          <p:nvPr>
            <p:ph type="body" sz="half" idx="2"/>
          </p:nvPr>
        </p:nvSpPr>
        <p:spPr/>
        <p:txBody>
          <a:bodyPr>
            <a:normAutofit lnSpcReduction="10000"/>
          </a:bodyPr>
          <a:lstStyle/>
          <a:p>
            <a:r>
              <a:rPr lang="en-US" dirty="0"/>
              <a:t>Uses a forceful or competing conflict resolution style</a:t>
            </a:r>
          </a:p>
          <a:p>
            <a:endParaRPr lang="en-US" dirty="0"/>
          </a:p>
          <a:p>
            <a:r>
              <a:rPr lang="en-US" dirty="0"/>
              <a:t>Relationships take on a low priority</a:t>
            </a:r>
          </a:p>
          <a:p>
            <a:endParaRPr lang="en-US" dirty="0"/>
          </a:p>
          <a:p>
            <a:r>
              <a:rPr lang="en-US" dirty="0"/>
              <a:t>Do not hesitate to use aggressive approach.</a:t>
            </a:r>
          </a:p>
          <a:p>
            <a:endParaRPr lang="en-US" dirty="0"/>
          </a:p>
          <a:p>
            <a:r>
              <a:rPr lang="en-US" dirty="0"/>
              <a:t>Have a need to win; therefore someone else must lose</a:t>
            </a:r>
          </a:p>
        </p:txBody>
      </p:sp>
    </p:spTree>
    <p:extLst>
      <p:ext uri="{BB962C8B-B14F-4D97-AF65-F5344CB8AC3E}">
        <p14:creationId xmlns:p14="http://schemas.microsoft.com/office/powerpoint/2010/main" val="563188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Facilitation</a:t>
            </a:r>
          </a:p>
        </p:txBody>
      </p:sp>
      <p:sp>
        <p:nvSpPr>
          <p:cNvPr id="3" name="Text Placeholder 2"/>
          <p:cNvSpPr>
            <a:spLocks noGrp="1"/>
          </p:cNvSpPr>
          <p:nvPr>
            <p:ph type="body" idx="1"/>
          </p:nvPr>
        </p:nvSpPr>
        <p:spPr/>
        <p:txBody>
          <a:bodyPr/>
          <a:lstStyle/>
          <a:p>
            <a:r>
              <a:rPr lang="en-US" dirty="0"/>
              <a:t>Working better in teams</a:t>
            </a:r>
          </a:p>
        </p:txBody>
      </p:sp>
    </p:spTree>
    <p:extLst>
      <p:ext uri="{BB962C8B-B14F-4D97-AF65-F5344CB8AC3E}">
        <p14:creationId xmlns:p14="http://schemas.microsoft.com/office/powerpoint/2010/main" val="358317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good team?</a:t>
            </a:r>
          </a:p>
        </p:txBody>
      </p:sp>
      <p:sp>
        <p:nvSpPr>
          <p:cNvPr id="3" name="Content Placeholder 2"/>
          <p:cNvSpPr>
            <a:spLocks noGrp="1"/>
          </p:cNvSpPr>
          <p:nvPr>
            <p:ph idx="1"/>
          </p:nvPr>
        </p:nvSpPr>
        <p:spPr/>
        <p:txBody>
          <a:bodyPr>
            <a:normAutofit fontScale="62500" lnSpcReduction="20000"/>
          </a:bodyPr>
          <a:lstStyle/>
          <a:p>
            <a:r>
              <a:rPr lang="en-US" dirty="0"/>
              <a:t>When the team is working together well, cooperatively and respectfully, individuals tend to do better.  Why is this?  </a:t>
            </a:r>
          </a:p>
          <a:p>
            <a:pPr marL="457200" indent="-457200">
              <a:buFont typeface="+mj-lt"/>
              <a:buAutoNum type="arabicPeriod"/>
            </a:pPr>
            <a:r>
              <a:rPr lang="en-US" dirty="0"/>
              <a:t>People are invested</a:t>
            </a:r>
          </a:p>
          <a:p>
            <a:pPr marL="457200" indent="-457200">
              <a:buFont typeface="+mj-lt"/>
              <a:buAutoNum type="arabicPeriod"/>
            </a:pPr>
            <a:r>
              <a:rPr lang="en-US" dirty="0"/>
              <a:t>People have ownership in the problem solving</a:t>
            </a:r>
          </a:p>
          <a:p>
            <a:pPr marL="457200" indent="-457200">
              <a:buFont typeface="+mj-lt"/>
              <a:buAutoNum type="arabicPeriod"/>
            </a:pPr>
            <a:r>
              <a:rPr lang="en-US" dirty="0"/>
              <a:t>People feel valued even though it is not about them</a:t>
            </a:r>
          </a:p>
          <a:p>
            <a:pPr marL="457200" indent="-457200">
              <a:buFont typeface="+mj-lt"/>
              <a:buAutoNum type="arabicPeriod"/>
            </a:pPr>
            <a:r>
              <a:rPr lang="en-US"/>
              <a:t>People do what they say they are going to do</a:t>
            </a:r>
          </a:p>
          <a:p>
            <a:pPr marL="457200" indent="-457200">
              <a:buFont typeface="+mj-lt"/>
              <a:buAutoNum type="arabicPeriod"/>
            </a:pPr>
            <a:endParaRPr lang="en-US" dirty="0"/>
          </a:p>
          <a:p>
            <a:r>
              <a:rPr lang="en-US" dirty="0"/>
              <a:t>What makes a good team?  </a:t>
            </a:r>
          </a:p>
          <a:p>
            <a:pPr marL="0" indent="0">
              <a:buNone/>
            </a:pPr>
            <a:endParaRPr lang="en-US" dirty="0"/>
          </a:p>
          <a:p>
            <a:pPr marL="457200" indent="-457200">
              <a:buFont typeface="+mj-lt"/>
              <a:buAutoNum type="arabicPeriod"/>
            </a:pPr>
            <a:r>
              <a:rPr lang="en-US" dirty="0"/>
              <a:t>Listening to each other </a:t>
            </a:r>
          </a:p>
          <a:p>
            <a:pPr marL="457200" indent="-457200">
              <a:buFont typeface="+mj-lt"/>
              <a:buAutoNum type="arabicPeriod"/>
            </a:pPr>
            <a:r>
              <a:rPr lang="en-US" dirty="0"/>
              <a:t>Keeping your eyes on the goal</a:t>
            </a:r>
          </a:p>
          <a:p>
            <a:pPr marL="457200" indent="-457200">
              <a:buFont typeface="+mj-lt"/>
              <a:buAutoNum type="arabicPeriod"/>
            </a:pPr>
            <a:r>
              <a:rPr lang="en-US" dirty="0"/>
              <a:t>Respectful</a:t>
            </a:r>
          </a:p>
          <a:p>
            <a:endParaRPr lang="en-US" dirty="0"/>
          </a:p>
          <a:p>
            <a:endParaRPr lang="en-US" dirty="0"/>
          </a:p>
          <a:p>
            <a:pPr marL="0" indent="0">
              <a:buNone/>
            </a:pPr>
            <a:r>
              <a:rPr lang="en-US" dirty="0"/>
              <a:t>**example</a:t>
            </a:r>
          </a:p>
        </p:txBody>
      </p:sp>
    </p:spTree>
    <p:extLst>
      <p:ext uri="{BB962C8B-B14F-4D97-AF65-F5344CB8AC3E}">
        <p14:creationId xmlns:p14="http://schemas.microsoft.com/office/powerpoint/2010/main" val="2600302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Freedoms</a:t>
            </a:r>
          </a:p>
        </p:txBody>
      </p:sp>
      <p:sp>
        <p:nvSpPr>
          <p:cNvPr id="3" name="Content Placeholder 2"/>
          <p:cNvSpPr>
            <a:spLocks noGrp="1"/>
          </p:cNvSpPr>
          <p:nvPr>
            <p:ph idx="1"/>
          </p:nvPr>
        </p:nvSpPr>
        <p:spPr/>
        <p:txBody>
          <a:bodyPr/>
          <a:lstStyle/>
          <a:p>
            <a:r>
              <a:rPr lang="en-US" dirty="0"/>
              <a:t>Freedom to be known in the relationship</a:t>
            </a:r>
          </a:p>
          <a:p>
            <a:r>
              <a:rPr lang="en-US" dirty="0"/>
              <a:t>Freedom to be heard</a:t>
            </a:r>
          </a:p>
          <a:p>
            <a:r>
              <a:rPr lang="en-US" dirty="0"/>
              <a:t>Freedom to dream and to voice those ideas</a:t>
            </a:r>
          </a:p>
          <a:p>
            <a:r>
              <a:rPr lang="en-US" dirty="0"/>
              <a:t>Freedom to choose to contribute</a:t>
            </a:r>
          </a:p>
          <a:p>
            <a:r>
              <a:rPr lang="en-US" dirty="0"/>
              <a:t>Freedom to act with support</a:t>
            </a:r>
          </a:p>
          <a:p>
            <a:r>
              <a:rPr lang="en-US" dirty="0"/>
              <a:t>Freedom to be positive</a:t>
            </a:r>
          </a:p>
          <a:p>
            <a:endParaRPr lang="en-US" dirty="0"/>
          </a:p>
        </p:txBody>
      </p:sp>
    </p:spTree>
    <p:extLst>
      <p:ext uri="{BB962C8B-B14F-4D97-AF65-F5344CB8AC3E}">
        <p14:creationId xmlns:p14="http://schemas.microsoft.com/office/powerpoint/2010/main" val="211009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a:t>
            </a:r>
          </a:p>
        </p:txBody>
      </p:sp>
      <p:sp>
        <p:nvSpPr>
          <p:cNvPr id="3" name="Content Placeholder 2"/>
          <p:cNvSpPr>
            <a:spLocks noGrp="1"/>
          </p:cNvSpPr>
          <p:nvPr>
            <p:ph idx="1"/>
          </p:nvPr>
        </p:nvSpPr>
        <p:spPr/>
        <p:txBody>
          <a:bodyPr>
            <a:normAutofit fontScale="92500" lnSpcReduction="10000"/>
          </a:bodyPr>
          <a:lstStyle/>
          <a:p>
            <a:r>
              <a:rPr lang="en-US" dirty="0"/>
              <a:t>What  does that look like?</a:t>
            </a:r>
          </a:p>
          <a:p>
            <a:endParaRPr lang="en-US" dirty="0"/>
          </a:p>
          <a:p>
            <a:r>
              <a:rPr lang="en-US" dirty="0"/>
              <a:t>Constructive feedback is information specific, issue focused, and based on observation. </a:t>
            </a:r>
          </a:p>
          <a:p>
            <a:endParaRPr lang="en-US" dirty="0"/>
          </a:p>
          <a:p>
            <a:r>
              <a:rPr lang="en-US" dirty="0"/>
              <a:t>Key components:  </a:t>
            </a:r>
          </a:p>
          <a:p>
            <a:pPr marL="457200" indent="-457200">
              <a:buAutoNum type="arabicPeriod"/>
            </a:pPr>
            <a:r>
              <a:rPr lang="en-US" dirty="0"/>
              <a:t>Content is specific, what was good or could use improvement?</a:t>
            </a:r>
          </a:p>
          <a:p>
            <a:pPr marL="457200" indent="-457200">
              <a:buAutoNum type="arabicPeriod"/>
            </a:pPr>
            <a:r>
              <a:rPr lang="en-US" dirty="0"/>
              <a:t>Related to growth and progress</a:t>
            </a:r>
          </a:p>
          <a:p>
            <a:pPr marL="457200" indent="-457200">
              <a:buAutoNum type="arabicPeriod"/>
            </a:pPr>
            <a:r>
              <a:rPr lang="en-US" dirty="0"/>
              <a:t>Positive manner if possible, heartfelt </a:t>
            </a:r>
          </a:p>
          <a:p>
            <a:pPr marL="457200" indent="-457200">
              <a:buAutoNum type="arabicPeriod"/>
            </a:pPr>
            <a:r>
              <a:rPr lang="en-US" dirty="0"/>
              <a:t>Concern is expressed without negativity and in private, and is timely. </a:t>
            </a:r>
          </a:p>
          <a:p>
            <a:pPr marL="0" indent="0">
              <a:buNone/>
            </a:pPr>
            <a:r>
              <a:rPr lang="en-US" dirty="0"/>
              <a:t>	</a:t>
            </a:r>
          </a:p>
        </p:txBody>
      </p:sp>
    </p:spTree>
    <p:extLst>
      <p:ext uri="{BB962C8B-B14F-4D97-AF65-F5344CB8AC3E}">
        <p14:creationId xmlns:p14="http://schemas.microsoft.com/office/powerpoint/2010/main" val="2161354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Feedback</a:t>
            </a:r>
          </a:p>
        </p:txBody>
      </p:sp>
      <p:sp>
        <p:nvSpPr>
          <p:cNvPr id="3" name="Content Placeholder 2"/>
          <p:cNvSpPr>
            <a:spLocks noGrp="1"/>
          </p:cNvSpPr>
          <p:nvPr>
            <p:ph idx="1"/>
          </p:nvPr>
        </p:nvSpPr>
        <p:spPr/>
        <p:txBody>
          <a:bodyPr/>
          <a:lstStyle/>
          <a:p>
            <a:r>
              <a:rPr lang="en-US" dirty="0"/>
              <a:t>If you receive positive feedback, take it.  Acknowledge it.  </a:t>
            </a:r>
          </a:p>
          <a:p>
            <a:r>
              <a:rPr lang="en-US" dirty="0"/>
              <a:t>If the feedback is constructive criticism, be reflective. Manage your emotions and use the criticism to do your job/role better. People may have good intentions, but lack good communication skills. </a:t>
            </a:r>
          </a:p>
          <a:p>
            <a:r>
              <a:rPr lang="en-US" dirty="0"/>
              <a:t>If the feedback is not constructive, manage your emotions and figure out if there is something constructive  minus the presentation.  Don’t let it bring you down. </a:t>
            </a:r>
          </a:p>
          <a:p>
            <a:r>
              <a:rPr lang="en-US" dirty="0"/>
              <a:t>Sometimes there is nothing constructive about what is being said, manage your emotions and turn it into progress.  Don’t mimic the interaction.  </a:t>
            </a:r>
          </a:p>
          <a:p>
            <a:endParaRPr lang="en-US" dirty="0"/>
          </a:p>
          <a:p>
            <a:endParaRPr lang="en-US" dirty="0"/>
          </a:p>
          <a:p>
            <a:endParaRPr lang="en-US" dirty="0"/>
          </a:p>
        </p:txBody>
      </p:sp>
    </p:spTree>
    <p:extLst>
      <p:ext uri="{BB962C8B-B14F-4D97-AF65-F5344CB8AC3E}">
        <p14:creationId xmlns:p14="http://schemas.microsoft.com/office/powerpoint/2010/main" val="1109250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Goals and Bring out the best in your team:</a:t>
            </a:r>
          </a:p>
        </p:txBody>
      </p:sp>
      <p:sp>
        <p:nvSpPr>
          <p:cNvPr id="3" name="Content Placeholder 2"/>
          <p:cNvSpPr>
            <a:spLocks noGrp="1"/>
          </p:cNvSpPr>
          <p:nvPr>
            <p:ph idx="1"/>
          </p:nvPr>
        </p:nvSpPr>
        <p:spPr/>
        <p:txBody>
          <a:bodyPr>
            <a:normAutofit lnSpcReduction="10000"/>
          </a:bodyPr>
          <a:lstStyle/>
          <a:p>
            <a:r>
              <a:rPr lang="en-US" dirty="0"/>
              <a:t>Define the goal or conflict – be positive. What do you want the outcome to be?  </a:t>
            </a:r>
          </a:p>
          <a:p>
            <a:r>
              <a:rPr lang="en-US" dirty="0"/>
              <a:t>Think back to a time when things were going well; try not to focus on the problem behavior.   You tend to go toward what you are thinking. </a:t>
            </a:r>
          </a:p>
          <a:p>
            <a:r>
              <a:rPr lang="en-US" dirty="0"/>
              <a:t>What really happened when things were going well? Who was involved?  Why did it work well? </a:t>
            </a:r>
          </a:p>
          <a:p>
            <a:r>
              <a:rPr lang="en-US" dirty="0"/>
              <a:t>More often than not, people do well when working in good relationships.  This is true for most people but including coworkers, school personnel, teachers, staff, parents, friends.  </a:t>
            </a:r>
          </a:p>
          <a:p>
            <a:r>
              <a:rPr lang="en-US" dirty="0"/>
              <a:t>EVERYONE has a positive attribute.  What are they for each team member?  What skills do they have? How can you bring this out?</a:t>
            </a:r>
          </a:p>
          <a:p>
            <a:pPr marL="0" indent="0">
              <a:buNone/>
            </a:pPr>
            <a:endParaRPr lang="en-US" dirty="0"/>
          </a:p>
          <a:p>
            <a:endParaRPr lang="en-US" dirty="0"/>
          </a:p>
        </p:txBody>
      </p:sp>
    </p:spTree>
    <p:extLst>
      <p:ext uri="{BB962C8B-B14F-4D97-AF65-F5344CB8AC3E}">
        <p14:creationId xmlns:p14="http://schemas.microsoft.com/office/powerpoint/2010/main" val="2747168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Goals and bringing out the best in your team:</a:t>
            </a:r>
          </a:p>
        </p:txBody>
      </p:sp>
      <p:sp>
        <p:nvSpPr>
          <p:cNvPr id="3" name="Content Placeholder 2"/>
          <p:cNvSpPr>
            <a:spLocks noGrp="1"/>
          </p:cNvSpPr>
          <p:nvPr>
            <p:ph idx="1"/>
          </p:nvPr>
        </p:nvSpPr>
        <p:spPr/>
        <p:txBody>
          <a:bodyPr>
            <a:normAutofit fontScale="92500" lnSpcReduction="20000"/>
          </a:bodyPr>
          <a:lstStyle/>
          <a:p>
            <a:r>
              <a:rPr lang="en-US" dirty="0"/>
              <a:t>Allow people the opportunity to share their ideas.  Listen. </a:t>
            </a:r>
          </a:p>
          <a:p>
            <a:r>
              <a:rPr lang="en-US" dirty="0"/>
              <a:t>Clarify Roles and Responsibilities.  Set people up to succeed.  Know what you do best also. </a:t>
            </a:r>
          </a:p>
          <a:p>
            <a:r>
              <a:rPr lang="en-US" dirty="0"/>
              <a:t>Add positive/neutral players to the team to help.</a:t>
            </a:r>
          </a:p>
          <a:p>
            <a:r>
              <a:rPr lang="en-US" dirty="0"/>
              <a:t>Establish an environment of trust.  Set people up to succeed.</a:t>
            </a:r>
          </a:p>
          <a:p>
            <a:r>
              <a:rPr lang="en-US" dirty="0"/>
              <a:t>Value each other.  People are motivated to help when they feel they can contribute and are respected.  </a:t>
            </a:r>
          </a:p>
          <a:p>
            <a:r>
              <a:rPr lang="en-US" dirty="0"/>
              <a:t>Provide feedback constructively.  Be sincere. </a:t>
            </a:r>
          </a:p>
          <a:p>
            <a:r>
              <a:rPr lang="en-US" dirty="0"/>
              <a:t>Clarify the goals at all times.  </a:t>
            </a:r>
          </a:p>
          <a:p>
            <a:r>
              <a:rPr lang="en-US" dirty="0"/>
              <a:t>Recognize if there is a personality conflict or a goal conflict.  They are different things.  You may not like someone, but do you share the same goals?  Be goal focused.  Sometimes, you may have to resolve individual conflicts outside the team.  </a:t>
            </a:r>
          </a:p>
        </p:txBody>
      </p:sp>
    </p:spTree>
    <p:extLst>
      <p:ext uri="{BB962C8B-B14F-4D97-AF65-F5344CB8AC3E}">
        <p14:creationId xmlns:p14="http://schemas.microsoft.com/office/powerpoint/2010/main" val="2310111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I need help! </a:t>
            </a:r>
          </a:p>
        </p:txBody>
      </p:sp>
      <p:sp>
        <p:nvSpPr>
          <p:cNvPr id="3" name="Text Placeholder 2"/>
          <p:cNvSpPr>
            <a:spLocks noGrp="1"/>
          </p:cNvSpPr>
          <p:nvPr>
            <p:ph type="body" idx="1"/>
          </p:nvPr>
        </p:nvSpPr>
        <p:spPr/>
        <p:txBody>
          <a:bodyPr/>
          <a:lstStyle/>
          <a:p>
            <a:r>
              <a:rPr lang="en-US" dirty="0"/>
              <a:t>Brainstorming</a:t>
            </a:r>
          </a:p>
        </p:txBody>
      </p:sp>
    </p:spTree>
    <p:extLst>
      <p:ext uri="{BB962C8B-B14F-4D97-AF65-F5344CB8AC3E}">
        <p14:creationId xmlns:p14="http://schemas.microsoft.com/office/powerpoint/2010/main" val="255006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conflict?</a:t>
            </a:r>
          </a:p>
        </p:txBody>
      </p:sp>
      <p:sp>
        <p:nvSpPr>
          <p:cNvPr id="3" name="Content Placeholder 2"/>
          <p:cNvSpPr>
            <a:spLocks noGrp="1"/>
          </p:cNvSpPr>
          <p:nvPr>
            <p:ph idx="1"/>
          </p:nvPr>
        </p:nvSpPr>
        <p:spPr/>
        <p:txBody>
          <a:bodyPr/>
          <a:lstStyle/>
          <a:p>
            <a:r>
              <a:rPr lang="en-US" dirty="0"/>
              <a:t> Conflict occurs whenever people disagree over their values, motivation, perceptions, idea or desires.</a:t>
            </a:r>
          </a:p>
          <a:p>
            <a:r>
              <a:rPr lang="en-US" dirty="0"/>
              <a:t>It is a situation in which one or both parties perceive a threat  with a disagreement– whether the threat is real or not.  </a:t>
            </a:r>
          </a:p>
          <a:p>
            <a:r>
              <a:rPr lang="en-US" dirty="0"/>
              <a:t>When it is mismanaged, it can cause great harm to a relationship or a team and the team process.  </a:t>
            </a:r>
          </a:p>
          <a:p>
            <a:endParaRPr lang="en-US" dirty="0"/>
          </a:p>
          <a:p>
            <a:endParaRPr lang="en-US" dirty="0"/>
          </a:p>
          <a:p>
            <a:endParaRPr lang="en-US" dirty="0"/>
          </a:p>
        </p:txBody>
      </p:sp>
    </p:spTree>
    <p:extLst>
      <p:ext uri="{BB962C8B-B14F-4D97-AF65-F5344CB8AC3E}">
        <p14:creationId xmlns:p14="http://schemas.microsoft.com/office/powerpoint/2010/main" val="3954575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a:bodyPr>
          <a:lstStyle/>
          <a:p>
            <a:r>
              <a:rPr lang="en-US" u="sng" dirty="0"/>
              <a:t>The Essential Handbook for Effective Human Service Professionals</a:t>
            </a:r>
            <a:r>
              <a:rPr lang="en-US" dirty="0"/>
              <a:t>. Tim Nolan, MS, MS.  2013</a:t>
            </a:r>
          </a:p>
          <a:p>
            <a:r>
              <a:rPr lang="en-US" u="sng" dirty="0"/>
              <a:t>Appreciative Team Building: Positive Questions to Bring Out the Best of Your Team</a:t>
            </a:r>
            <a:r>
              <a:rPr lang="en-US" dirty="0"/>
              <a:t>. Diana Whitney, Amanda </a:t>
            </a:r>
            <a:r>
              <a:rPr lang="en-US" dirty="0" err="1"/>
              <a:t>Trosten</a:t>
            </a:r>
            <a:r>
              <a:rPr lang="en-US" dirty="0"/>
              <a:t>-Bloom, Jay </a:t>
            </a:r>
            <a:r>
              <a:rPr lang="en-US" dirty="0" err="1"/>
              <a:t>Cherney</a:t>
            </a:r>
            <a:r>
              <a:rPr lang="en-US" dirty="0"/>
              <a:t> and Ron Fry.  2004.</a:t>
            </a:r>
          </a:p>
          <a:p>
            <a:r>
              <a:rPr lang="en-US" u="sng" dirty="0"/>
              <a:t>Appreciative Inquiry:  A Positive Revolution in Change.  </a:t>
            </a:r>
            <a:r>
              <a:rPr lang="en-US" dirty="0"/>
              <a:t>David L </a:t>
            </a:r>
            <a:r>
              <a:rPr lang="en-US" dirty="0" err="1"/>
              <a:t>Cooperrider</a:t>
            </a:r>
            <a:r>
              <a:rPr lang="en-US" dirty="0"/>
              <a:t> and Diana Whitney. 2005</a:t>
            </a:r>
          </a:p>
          <a:p>
            <a:r>
              <a:rPr lang="en-US" u="sng" dirty="0"/>
              <a:t>Mastering Human Relations</a:t>
            </a:r>
            <a:r>
              <a:rPr lang="en-US" dirty="0"/>
              <a:t>, 3</a:t>
            </a:r>
            <a:r>
              <a:rPr lang="en-US" baseline="30000" dirty="0"/>
              <a:t>rd</a:t>
            </a:r>
            <a:r>
              <a:rPr lang="en-US" dirty="0"/>
              <a:t> ED by A </a:t>
            </a:r>
            <a:r>
              <a:rPr lang="en-US" dirty="0" err="1"/>
              <a:t>Falikowski</a:t>
            </a:r>
            <a:r>
              <a:rPr lang="en-US" dirty="0"/>
              <a:t>. 2002. Pearson Education. </a:t>
            </a:r>
          </a:p>
          <a:p>
            <a:r>
              <a:rPr lang="en-US" u="sng" dirty="0"/>
              <a:t>Quiet: The Power of Introverts in a World That Can't Stop Talking. </a:t>
            </a:r>
            <a:r>
              <a:rPr lang="en-US" dirty="0"/>
              <a:t>Susan Cain.  2013. </a:t>
            </a:r>
            <a:endParaRPr lang="en-US" u="sng" dirty="0"/>
          </a:p>
          <a:p>
            <a:endParaRPr lang="en-US" dirty="0"/>
          </a:p>
          <a:p>
            <a:endParaRPr lang="en-US" dirty="0"/>
          </a:p>
        </p:txBody>
      </p:sp>
    </p:spTree>
    <p:extLst>
      <p:ext uri="{BB962C8B-B14F-4D97-AF65-F5344CB8AC3E}">
        <p14:creationId xmlns:p14="http://schemas.microsoft.com/office/powerpoint/2010/main" val="402749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Conflict</a:t>
            </a:r>
          </a:p>
        </p:txBody>
      </p:sp>
      <p:sp>
        <p:nvSpPr>
          <p:cNvPr id="3" name="Content Placeholder 2"/>
          <p:cNvSpPr>
            <a:spLocks noGrp="1"/>
          </p:cNvSpPr>
          <p:nvPr>
            <p:ph idx="1"/>
          </p:nvPr>
        </p:nvSpPr>
        <p:spPr/>
        <p:txBody>
          <a:bodyPr/>
          <a:lstStyle/>
          <a:p>
            <a:r>
              <a:rPr lang="en-US" dirty="0"/>
              <a:t>We respond to conflicts based on our perceptions.</a:t>
            </a:r>
          </a:p>
          <a:p>
            <a:pPr marL="0" indent="0">
              <a:buNone/>
            </a:pPr>
            <a:r>
              <a:rPr lang="en-US" dirty="0"/>
              <a:t>	1. Our perceptions are influenced by our life experiences, culture, values and beliefs. </a:t>
            </a:r>
          </a:p>
          <a:p>
            <a:r>
              <a:rPr lang="en-US" dirty="0"/>
              <a:t>Conflicts tend to fester when ignored. </a:t>
            </a:r>
          </a:p>
          <a:p>
            <a:r>
              <a:rPr lang="en-US" dirty="0"/>
              <a:t>Conflicts trigger strong emotions when we are threatened.</a:t>
            </a:r>
          </a:p>
          <a:p>
            <a:r>
              <a:rPr lang="en-US" dirty="0"/>
              <a:t>Conflicts are an opportunity for growth and great outcomes. </a:t>
            </a:r>
          </a:p>
          <a:p>
            <a:r>
              <a:rPr lang="en-US" dirty="0"/>
              <a:t>How we think of conflict itself can influence how we respond.  </a:t>
            </a:r>
          </a:p>
          <a:p>
            <a:endParaRPr lang="en-US" dirty="0"/>
          </a:p>
        </p:txBody>
      </p:sp>
    </p:spTree>
    <p:extLst>
      <p:ext uri="{BB962C8B-B14F-4D97-AF65-F5344CB8AC3E}">
        <p14:creationId xmlns:p14="http://schemas.microsoft.com/office/powerpoint/2010/main" val="251096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in the human service field</a:t>
            </a:r>
          </a:p>
        </p:txBody>
      </p:sp>
      <p:sp>
        <p:nvSpPr>
          <p:cNvPr id="3" name="Content Placeholder 2"/>
          <p:cNvSpPr>
            <a:spLocks noGrp="1"/>
          </p:cNvSpPr>
          <p:nvPr>
            <p:ph idx="1"/>
          </p:nvPr>
        </p:nvSpPr>
        <p:spPr/>
        <p:txBody>
          <a:bodyPr/>
          <a:lstStyle/>
          <a:p>
            <a:pPr marL="0" indent="0">
              <a:buNone/>
            </a:pPr>
            <a:r>
              <a:rPr lang="en-US" dirty="0"/>
              <a:t>Most people are in human services for a reason:</a:t>
            </a:r>
          </a:p>
          <a:p>
            <a:r>
              <a:rPr lang="en-US" dirty="0"/>
              <a:t>To help other people</a:t>
            </a:r>
          </a:p>
          <a:p>
            <a:r>
              <a:rPr lang="en-US" dirty="0"/>
              <a:t>To make other’s lives better</a:t>
            </a:r>
          </a:p>
          <a:p>
            <a:r>
              <a:rPr lang="en-US" dirty="0"/>
              <a:t>To help people feel better about themselves</a:t>
            </a:r>
          </a:p>
          <a:p>
            <a:r>
              <a:rPr lang="en-US" dirty="0"/>
              <a:t>To help a loved one</a:t>
            </a:r>
          </a:p>
          <a:p>
            <a:r>
              <a:rPr lang="en-US" dirty="0"/>
              <a:t>To be valued and respected for the work we do</a:t>
            </a:r>
          </a:p>
          <a:p>
            <a:r>
              <a:rPr lang="en-US" dirty="0"/>
              <a:t>For the relationships we build; friendships</a:t>
            </a:r>
          </a:p>
          <a:p>
            <a:r>
              <a:rPr lang="en-US" dirty="0"/>
              <a:t>The benefits</a:t>
            </a:r>
          </a:p>
          <a:p>
            <a:r>
              <a:rPr lang="en-US" dirty="0"/>
              <a:t>Others?</a:t>
            </a:r>
          </a:p>
          <a:p>
            <a:pPr marL="0" indent="0">
              <a:buNone/>
            </a:pPr>
            <a:endParaRPr lang="en-US" dirty="0"/>
          </a:p>
        </p:txBody>
      </p:sp>
    </p:spTree>
    <p:extLst>
      <p:ext uri="{BB962C8B-B14F-4D97-AF65-F5344CB8AC3E}">
        <p14:creationId xmlns:p14="http://schemas.microsoft.com/office/powerpoint/2010/main" val="396017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in the Human Service Field	</a:t>
            </a:r>
          </a:p>
        </p:txBody>
      </p:sp>
      <p:sp>
        <p:nvSpPr>
          <p:cNvPr id="3" name="Content Placeholder 2"/>
          <p:cNvSpPr>
            <a:spLocks noGrp="1"/>
          </p:cNvSpPr>
          <p:nvPr>
            <p:ph idx="1"/>
          </p:nvPr>
        </p:nvSpPr>
        <p:spPr/>
        <p:txBody>
          <a:bodyPr/>
          <a:lstStyle/>
          <a:p>
            <a:pPr marL="0" indent="0">
              <a:buNone/>
            </a:pPr>
            <a:r>
              <a:rPr lang="en-US" dirty="0"/>
              <a:t>So what can happen when people don’t agree with </a:t>
            </a:r>
            <a:r>
              <a:rPr lang="en-US"/>
              <a:t>each other?  </a:t>
            </a:r>
            <a:r>
              <a:rPr lang="en-US" dirty="0"/>
              <a:t>What are some unhealthy responses to conflict?</a:t>
            </a:r>
          </a:p>
          <a:p>
            <a:r>
              <a:rPr lang="en-US" dirty="0"/>
              <a:t>Communication breakdown</a:t>
            </a:r>
          </a:p>
          <a:p>
            <a:r>
              <a:rPr lang="en-US" dirty="0"/>
              <a:t>Blame other people for problems</a:t>
            </a:r>
          </a:p>
          <a:p>
            <a:r>
              <a:rPr lang="en-US" dirty="0"/>
              <a:t>Take things personally</a:t>
            </a:r>
          </a:p>
          <a:p>
            <a:r>
              <a:rPr lang="en-US" dirty="0"/>
              <a:t>Feelings:  disrespected, not taken seriously, unsafe, fearful, hurt, angry, avoidance</a:t>
            </a:r>
          </a:p>
          <a:p>
            <a:r>
              <a:rPr lang="en-US" dirty="0"/>
              <a:t>Fight or flight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2194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Resolving Conflict</a:t>
            </a:r>
          </a:p>
        </p:txBody>
      </p:sp>
      <p:sp>
        <p:nvSpPr>
          <p:cNvPr id="3" name="Text Placeholder 2"/>
          <p:cNvSpPr>
            <a:spLocks noGrp="1"/>
          </p:cNvSpPr>
          <p:nvPr>
            <p:ph type="body" idx="1"/>
          </p:nvPr>
        </p:nvSpPr>
        <p:spPr/>
        <p:txBody>
          <a:bodyPr/>
          <a:lstStyle/>
          <a:p>
            <a:r>
              <a:rPr lang="en-US" dirty="0"/>
              <a:t>A Healthy approach to positive outcomes</a:t>
            </a:r>
          </a:p>
        </p:txBody>
      </p:sp>
    </p:spTree>
    <p:extLst>
      <p:ext uri="{BB962C8B-B14F-4D97-AF65-F5344CB8AC3E}">
        <p14:creationId xmlns:p14="http://schemas.microsoft.com/office/powerpoint/2010/main" val="124116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What is conflict Resolution?</a:t>
            </a:r>
          </a:p>
        </p:txBody>
      </p:sp>
      <p:sp>
        <p:nvSpPr>
          <p:cNvPr id="10" name="Content Placeholder 9"/>
          <p:cNvSpPr>
            <a:spLocks noGrp="1"/>
          </p:cNvSpPr>
          <p:nvPr>
            <p:ph idx="1"/>
          </p:nvPr>
        </p:nvSpPr>
        <p:spPr/>
        <p:txBody>
          <a:bodyPr>
            <a:normAutofit fontScale="85000" lnSpcReduction="20000"/>
          </a:bodyPr>
          <a:lstStyle/>
          <a:p>
            <a:r>
              <a:rPr lang="en-US" dirty="0"/>
              <a:t>Effectively handling conflict to promote positive goals, better relationships, and positive work environments</a:t>
            </a:r>
          </a:p>
          <a:p>
            <a:r>
              <a:rPr lang="en-US" dirty="0"/>
              <a:t>Key steps to handling conflict:</a:t>
            </a:r>
          </a:p>
          <a:p>
            <a:pPr marL="457200" indent="-457200">
              <a:buFont typeface="+mj-lt"/>
              <a:buAutoNum type="arabicPeriod"/>
            </a:pPr>
            <a:r>
              <a:rPr lang="en-US" dirty="0"/>
              <a:t>Perception:  Most people are good and want to do good</a:t>
            </a:r>
            <a:r>
              <a:rPr lang="en-US" dirty="0">
                <a:sym typeface="Wingdings" panose="05000000000000000000" pitchFamily="2" charset="2"/>
              </a:rPr>
              <a:t> </a:t>
            </a:r>
          </a:p>
          <a:p>
            <a:pPr marL="457200" indent="-457200">
              <a:buFont typeface="+mj-lt"/>
              <a:buAutoNum type="arabicPeriod"/>
            </a:pPr>
            <a:r>
              <a:rPr lang="en-US" dirty="0">
                <a:sym typeface="Wingdings" panose="05000000000000000000" pitchFamily="2" charset="2"/>
              </a:rPr>
              <a:t>The capacity to recognize and respond to the things that matter to the other person.</a:t>
            </a:r>
          </a:p>
          <a:p>
            <a:pPr marL="457200" indent="-457200">
              <a:buFont typeface="+mj-lt"/>
              <a:buAutoNum type="arabicPeriod"/>
            </a:pPr>
            <a:r>
              <a:rPr lang="en-US" dirty="0">
                <a:sym typeface="Wingdings" panose="05000000000000000000" pitchFamily="2" charset="2"/>
              </a:rPr>
              <a:t>Ability to regulate your own emotions</a:t>
            </a:r>
          </a:p>
          <a:p>
            <a:pPr marL="457200" indent="-457200">
              <a:buFont typeface="+mj-lt"/>
              <a:buAutoNum type="arabicPeriod"/>
            </a:pPr>
            <a:r>
              <a:rPr lang="en-US" dirty="0">
                <a:sym typeface="Wingdings" panose="05000000000000000000" pitchFamily="2" charset="2"/>
              </a:rPr>
              <a:t>Calm, non-defensive and respectful reactions</a:t>
            </a:r>
          </a:p>
          <a:p>
            <a:pPr marL="457200" indent="-457200">
              <a:buFont typeface="+mj-lt"/>
              <a:buAutoNum type="arabicPeriod"/>
            </a:pPr>
            <a:r>
              <a:rPr lang="en-US" dirty="0">
                <a:sym typeface="Wingdings" panose="05000000000000000000" pitchFamily="2" charset="2"/>
              </a:rPr>
              <a:t>The ability to seek compromise and avoid punishment.</a:t>
            </a:r>
          </a:p>
          <a:p>
            <a:pPr marL="457200" indent="-457200">
              <a:buFont typeface="+mj-lt"/>
              <a:buAutoNum type="arabicPeriod"/>
            </a:pPr>
            <a:r>
              <a:rPr lang="en-US" dirty="0">
                <a:sym typeface="Wingdings" panose="05000000000000000000" pitchFamily="2" charset="2"/>
              </a:rPr>
              <a:t>A belief that facing the conflict is, most often, the best thing. </a:t>
            </a:r>
          </a:p>
          <a:p>
            <a:pPr marL="457200" indent="-457200">
              <a:buFont typeface="+mj-lt"/>
              <a:buAutoNum type="arabicPeriod"/>
            </a:pPr>
            <a:r>
              <a:rPr lang="en-US" dirty="0">
                <a:sym typeface="Wingdings" panose="05000000000000000000" pitchFamily="2" charset="2"/>
              </a:rPr>
              <a:t>Active listening and communication.</a:t>
            </a:r>
          </a:p>
          <a:p>
            <a:pPr marL="457200" indent="-457200">
              <a:buFont typeface="+mj-lt"/>
              <a:buAutoNum type="arabicPeriod"/>
            </a:pPr>
            <a:r>
              <a:rPr lang="en-US" dirty="0">
                <a:sym typeface="Wingdings" panose="05000000000000000000" pitchFamily="2" charset="2"/>
              </a:rPr>
              <a:t>The ability to forgive and forget and to move past the conflict without holding resentments and anger.  Continuing to work on teams. </a:t>
            </a:r>
          </a:p>
          <a:p>
            <a:pPr marL="457200" indent="-457200">
              <a:buFont typeface="+mj-lt"/>
              <a:buAutoNum type="arabicPeriod"/>
            </a:pPr>
            <a:endParaRPr lang="en-US" dirty="0"/>
          </a:p>
        </p:txBody>
      </p:sp>
    </p:spTree>
    <p:extLst>
      <p:ext uri="{BB962C8B-B14F-4D97-AF65-F5344CB8AC3E}">
        <p14:creationId xmlns:p14="http://schemas.microsoft.com/office/powerpoint/2010/main" val="384785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needed to resolve conflict:</a:t>
            </a:r>
          </a:p>
        </p:txBody>
      </p:sp>
      <p:sp>
        <p:nvSpPr>
          <p:cNvPr id="3" name="Content Placeholder 2"/>
          <p:cNvSpPr>
            <a:spLocks noGrp="1"/>
          </p:cNvSpPr>
          <p:nvPr>
            <p:ph idx="1"/>
          </p:nvPr>
        </p:nvSpPr>
        <p:spPr/>
        <p:txBody>
          <a:bodyPr/>
          <a:lstStyle/>
          <a:p>
            <a:r>
              <a:rPr lang="en-US" dirty="0"/>
              <a:t>Quick stress relief! </a:t>
            </a:r>
          </a:p>
          <a:p>
            <a:r>
              <a:rPr lang="en-US" dirty="0"/>
              <a:t>Being able to manage and relieve stress in the moment is the key to staying balanced, focused and in control of yourself.  </a:t>
            </a:r>
          </a:p>
          <a:p>
            <a:r>
              <a:rPr lang="en-US" dirty="0"/>
              <a:t>If you don’t know how to stay centered and in control of yourself, you will become overwhelmed in conflict situations and unable to respond effectively. </a:t>
            </a:r>
          </a:p>
          <a:p>
            <a:r>
              <a:rPr lang="en-US" dirty="0"/>
              <a:t>Be professional</a:t>
            </a:r>
          </a:p>
          <a:p>
            <a:r>
              <a:rPr lang="en-US" dirty="0"/>
              <a:t>Use critical thinking skills</a:t>
            </a:r>
          </a:p>
          <a:p>
            <a:r>
              <a:rPr lang="en-US" dirty="0"/>
              <a:t>Be a problem solver</a:t>
            </a:r>
          </a:p>
          <a:p>
            <a:r>
              <a:rPr lang="en-US" dirty="0"/>
              <a:t>Use good communication skills</a:t>
            </a:r>
          </a:p>
          <a:p>
            <a:endParaRPr lang="en-US" dirty="0"/>
          </a:p>
        </p:txBody>
      </p:sp>
    </p:spTree>
    <p:extLst>
      <p:ext uri="{BB962C8B-B14F-4D97-AF65-F5344CB8AC3E}">
        <p14:creationId xmlns:p14="http://schemas.microsoft.com/office/powerpoint/2010/main" val="3123599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629</TotalTime>
  <Words>2013</Words>
  <Application>Microsoft Office PowerPoint</Application>
  <PresentationFormat>Widescreen</PresentationFormat>
  <Paragraphs>224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3</vt:lpstr>
      <vt:lpstr>Ion</vt:lpstr>
      <vt:lpstr>Conflict Resolution</vt:lpstr>
      <vt:lpstr>Objectives</vt:lpstr>
      <vt:lpstr>What is conflict?</vt:lpstr>
      <vt:lpstr>Facts about Conflict</vt:lpstr>
      <vt:lpstr>Conflict in the human service field</vt:lpstr>
      <vt:lpstr>Conflict in the Human Service Field </vt:lpstr>
      <vt:lpstr>Resolving Conflict</vt:lpstr>
      <vt:lpstr>What is conflict Resolution?</vt:lpstr>
      <vt:lpstr>Skills needed to resolve conflict:</vt:lpstr>
      <vt:lpstr>Stress reductions allows for:</vt:lpstr>
      <vt:lpstr>Emotional Awareness </vt:lpstr>
      <vt:lpstr>Critical thinking skills</vt:lpstr>
      <vt:lpstr>Problem solving skills</vt:lpstr>
      <vt:lpstr>Communication skills</vt:lpstr>
      <vt:lpstr>Handling conflict</vt:lpstr>
      <vt:lpstr>5 main approaches to handling conflict.  </vt:lpstr>
      <vt:lpstr>Accommodators - Teddy</vt:lpstr>
      <vt:lpstr>Avoiders - Turtle</vt:lpstr>
      <vt:lpstr>Collaborator - Owl</vt:lpstr>
      <vt:lpstr>Compromiser - FOX</vt:lpstr>
      <vt:lpstr>Competitor - Shark </vt:lpstr>
      <vt:lpstr>Facilitation</vt:lpstr>
      <vt:lpstr>What makes a good team?</vt:lpstr>
      <vt:lpstr>Freedoms</vt:lpstr>
      <vt:lpstr>Feedback</vt:lpstr>
      <vt:lpstr>Receiving Feedback</vt:lpstr>
      <vt:lpstr>Developing Goals and Bring out the best in your team:</vt:lpstr>
      <vt:lpstr>Developing Goals and bringing out the best in your team:</vt:lpstr>
      <vt:lpstr>Help!  I need help! </vt:lpstr>
      <vt:lpstr>Resources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Easterly</dc:creator>
  <cp:lastModifiedBy>Kristian Wood</cp:lastModifiedBy>
  <cp:revision>54</cp:revision>
  <dcterms:created xsi:type="dcterms:W3CDTF">2013-07-29T18:32:51Z</dcterms:created>
  <dcterms:modified xsi:type="dcterms:W3CDTF">2021-02-03T21:02:11Z</dcterms:modified>
</cp:coreProperties>
</file>